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2666-B814-4DB1-803F-3691454EAB4A}" type="datetimeFigureOut">
              <a:rPr lang="fa-IR" smtClean="0"/>
              <a:t>09/07/1438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0312-A243-4BFE-B414-7B99A6858C9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8894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2666-B814-4DB1-803F-3691454EAB4A}" type="datetimeFigureOut">
              <a:rPr lang="fa-IR" smtClean="0"/>
              <a:t>09/07/1438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0312-A243-4BFE-B414-7B99A6858C9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7855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2666-B814-4DB1-803F-3691454EAB4A}" type="datetimeFigureOut">
              <a:rPr lang="fa-IR" smtClean="0"/>
              <a:t>09/07/1438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0312-A243-4BFE-B414-7B99A6858C9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4421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2666-B814-4DB1-803F-3691454EAB4A}" type="datetimeFigureOut">
              <a:rPr lang="fa-IR" smtClean="0"/>
              <a:t>09/07/1438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0312-A243-4BFE-B414-7B99A6858C9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0011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2666-B814-4DB1-803F-3691454EAB4A}" type="datetimeFigureOut">
              <a:rPr lang="fa-IR" smtClean="0"/>
              <a:t>09/07/1438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0312-A243-4BFE-B414-7B99A6858C9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234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2666-B814-4DB1-803F-3691454EAB4A}" type="datetimeFigureOut">
              <a:rPr lang="fa-IR" smtClean="0"/>
              <a:t>09/07/1438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0312-A243-4BFE-B414-7B99A6858C9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220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2666-B814-4DB1-803F-3691454EAB4A}" type="datetimeFigureOut">
              <a:rPr lang="fa-IR" smtClean="0"/>
              <a:t>09/07/1438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0312-A243-4BFE-B414-7B99A6858C9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013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2666-B814-4DB1-803F-3691454EAB4A}" type="datetimeFigureOut">
              <a:rPr lang="fa-IR" smtClean="0"/>
              <a:t>09/07/1438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0312-A243-4BFE-B414-7B99A6858C9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2143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2666-B814-4DB1-803F-3691454EAB4A}" type="datetimeFigureOut">
              <a:rPr lang="fa-IR" smtClean="0"/>
              <a:t>09/07/1438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0312-A243-4BFE-B414-7B99A6858C9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5497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2666-B814-4DB1-803F-3691454EAB4A}" type="datetimeFigureOut">
              <a:rPr lang="fa-IR" smtClean="0"/>
              <a:t>09/07/1438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0312-A243-4BFE-B414-7B99A6858C9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2227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2666-B814-4DB1-803F-3691454EAB4A}" type="datetimeFigureOut">
              <a:rPr lang="fa-IR" smtClean="0"/>
              <a:t>09/07/1438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0312-A243-4BFE-B414-7B99A6858C9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1568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32666-B814-4DB1-803F-3691454EAB4A}" type="datetimeFigureOut">
              <a:rPr lang="fa-IR" smtClean="0"/>
              <a:t>09/07/1438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60312-A243-4BFE-B414-7B99A6858C9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0176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8224"/>
            <a:ext cx="9144000" cy="6193535"/>
          </a:xfrm>
        </p:spPr>
        <p:txBody>
          <a:bodyPr>
            <a:noAutofit/>
          </a:bodyPr>
          <a:lstStyle/>
          <a:p>
            <a:r>
              <a:rPr lang="fa-IR" sz="3200" b="1" dirty="0"/>
              <a:t>دانشگاه آزاد اسلامی</a:t>
            </a:r>
            <a:br>
              <a:rPr lang="fa-IR" sz="3200" b="1" dirty="0"/>
            </a:br>
            <a:r>
              <a:rPr lang="fa-IR" sz="3200" b="1" dirty="0"/>
              <a:t>واحد تبریز</a:t>
            </a:r>
            <a:br>
              <a:rPr lang="fa-IR" sz="3200" b="1" dirty="0"/>
            </a:br>
            <a:r>
              <a:rPr lang="fa-IR" sz="3200" b="1" dirty="0"/>
              <a:t>دانشکده کشاورزی</a:t>
            </a:r>
            <a:br>
              <a:rPr lang="fa-IR" sz="3200" b="1" dirty="0"/>
            </a:br>
            <a:r>
              <a:rPr lang="fa-IR" sz="3200" b="1" dirty="0"/>
              <a:t>پایان نامه برای دریافت درجه کارشناسی ارشد </a:t>
            </a:r>
            <a:r>
              <a:rPr lang="en-US" sz="3200" b="1" dirty="0" err="1" smtClean="0"/>
              <a:t>M.Sc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fa-IR" sz="3200" b="1" dirty="0"/>
              <a:t>مدیریت کشاورزی</a:t>
            </a:r>
            <a:br>
              <a:rPr lang="fa-IR" sz="3200" b="1" dirty="0"/>
            </a:br>
            <a:r>
              <a:rPr lang="fa-IR" sz="3200" b="1" dirty="0"/>
              <a:t>عنوان:</a:t>
            </a:r>
            <a:br>
              <a:rPr lang="fa-IR" sz="3200" b="1" dirty="0"/>
            </a:br>
            <a:r>
              <a:rPr lang="fa-IR" sz="3200" b="1" dirty="0"/>
              <a:t>تاثير اجرای سد ارسباراندر توسعه كشاورزی عشاير شهرستان</a:t>
            </a:r>
            <a:br>
              <a:rPr lang="fa-IR" sz="3200" b="1" dirty="0"/>
            </a:br>
            <a:r>
              <a:rPr lang="fa-IR" sz="3200" b="1" dirty="0"/>
              <a:t>كليبر آذربايجان شرقی -</a:t>
            </a:r>
            <a:br>
              <a:rPr lang="fa-IR" sz="3200" b="1" dirty="0"/>
            </a:br>
            <a:r>
              <a:rPr lang="fa-IR" sz="3200" b="1" dirty="0"/>
              <a:t>استاد راهنما:</a:t>
            </a:r>
            <a:br>
              <a:rPr lang="fa-IR" sz="3200" b="1" dirty="0"/>
            </a:br>
            <a:r>
              <a:rPr lang="fa-IR" sz="3200" b="1" dirty="0"/>
              <a:t>دکترجواد محمودی کرم جوان</a:t>
            </a:r>
            <a:br>
              <a:rPr lang="fa-IR" sz="3200" b="1" dirty="0"/>
            </a:br>
            <a:r>
              <a:rPr lang="fa-IR" sz="3200" b="1" dirty="0"/>
              <a:t>نگارش:</a:t>
            </a:r>
            <a:br>
              <a:rPr lang="fa-IR" sz="3200" b="1" dirty="0"/>
            </a:br>
            <a:r>
              <a:rPr lang="fa-IR" sz="3200" b="1" dirty="0"/>
              <a:t>سید محمد حسن آل هاشم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81388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16" y="377952"/>
            <a:ext cx="11073384" cy="6254496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fa-IR" b="1" dirty="0"/>
              <a:t>به نام خدا</a:t>
            </a:r>
          </a:p>
          <a:p>
            <a:pPr algn="ctr"/>
            <a:r>
              <a:rPr lang="fa-IR" b="1" dirty="0"/>
              <a:t>» من لم يشكر المخلوق لم يشكر الخالق «</a:t>
            </a:r>
          </a:p>
          <a:p>
            <a:pPr algn="ctr"/>
            <a:r>
              <a:rPr lang="fa-IR" b="1" dirty="0"/>
              <a:t>از زحمات اساتيد بزرگوارم در دانشكده كشاورزي دانشگاه آزاد اسلامم و اح لاد تبريلاز دلادردان</a:t>
            </a:r>
          </a:p>
          <a:p>
            <a:pPr algn="ctr"/>
            <a:r>
              <a:rPr lang="fa-IR" b="1" dirty="0"/>
              <a:t>نموده و آنچه كه آموخته ام مديون زحمات ب منت آنان دانسته و مراتلا تشلاكر و سساسلاگزاري</a:t>
            </a:r>
          </a:p>
          <a:p>
            <a:pPr algn="ctr"/>
            <a:r>
              <a:rPr lang="fa-IR" b="1" dirty="0"/>
              <a:t>خود را اعمن م نمايم . انتخاب اين موضوع با پيشنهاد اينجان و راهنماي و تشويق و هلادايت</a:t>
            </a:r>
          </a:p>
          <a:p>
            <a:pPr algn="ctr"/>
            <a:r>
              <a:rPr lang="fa-IR" b="1" dirty="0"/>
              <a:t>مخلصانه استاد گرام جناب آداي دكتر جواد محمودي كرم جوان مدير محتلارم گلاروه آملاوزش و</a:t>
            </a:r>
          </a:p>
          <a:p>
            <a:pPr algn="ctr"/>
            <a:r>
              <a:rPr lang="fa-IR" b="1" dirty="0"/>
              <a:t>ترويج دانشكده كشاورزي و منابع طبيع شكل گرفته و با صبر و حوصله در تنظيم پرسشلانامه و</a:t>
            </a:r>
          </a:p>
          <a:p>
            <a:pPr algn="ctr"/>
            <a:r>
              <a:rPr lang="fa-IR" b="1" dirty="0"/>
              <a:t>اساس مطال اينجان را بهره مند فرمودند تشكر م نمايم</a:t>
            </a:r>
          </a:p>
          <a:p>
            <a:pPr algn="ctr"/>
            <a:r>
              <a:rPr lang="fa-IR" b="1" dirty="0"/>
              <a:t>از بذل توجه كليه عمدمندان ، همكاران اداره كل امورعشاير استان آذربايجلاان شلارد وآدايلاا ن</a:t>
            </a:r>
          </a:p>
          <a:p>
            <a:pPr algn="ctr"/>
            <a:r>
              <a:rPr lang="fa-IR" b="1" dirty="0"/>
              <a:t>مهندس حسين زاده، مهندس داود احمدي، مهندس شهرداد عميد و مهنلادس اسلاماعيل فيلال</a:t>
            </a:r>
          </a:p>
          <a:p>
            <a:pPr algn="ctr"/>
            <a:r>
              <a:rPr lang="fa-IR" b="1" dirty="0"/>
              <a:t>،مهندس ابولفيل مرتياي ودكتر وادف عنايت و همچنين عشاير خدوم و زحمتكش پاياب سلاد</a:t>
            </a:r>
          </a:p>
          <a:p>
            <a:pPr algn="ctr"/>
            <a:r>
              <a:rPr lang="fa-IR" b="1" dirty="0"/>
              <a:t>ارسباران در دشمدات مربوطه كه با شور و عمده در تمام مراحل تحقيق و تنظلايم گلازارش ملا را</a:t>
            </a:r>
          </a:p>
          <a:p>
            <a:pPr algn="ctr"/>
            <a:r>
              <a:rPr lang="fa-IR" b="1" dirty="0"/>
              <a:t>ياري نمودند كمال سساسگزاري را دارم .</a:t>
            </a:r>
          </a:p>
          <a:p>
            <a:pPr algn="ctr"/>
            <a:r>
              <a:rPr lang="fa-IR" b="1" dirty="0"/>
              <a:t>لازم است از نقطه نظرات كليه كسان كه با راهنماي و ارائه نظريات در اين تحقيق ملارا هميلااري</a:t>
            </a:r>
          </a:p>
          <a:p>
            <a:pPr algn="ctr"/>
            <a:r>
              <a:rPr lang="fa-IR" b="1" dirty="0"/>
              <a:t>نمودند و همچنين از خواهر گرام سركار خانم وليزاده كه تايپ مطال را بر عهده داشتند تشلاكر</a:t>
            </a:r>
          </a:p>
          <a:p>
            <a:pPr algn="ctr"/>
            <a:r>
              <a:rPr lang="fa-IR" b="1" dirty="0"/>
              <a:t>نمايم .</a:t>
            </a:r>
          </a:p>
          <a:p>
            <a:pPr algn="ctr"/>
            <a:r>
              <a:rPr lang="fa-IR" b="1" dirty="0"/>
              <a:t>از خانواده محترم كه زمينه و فرصت اين مطالعه را برايم ايجاد نمودند ددردانم .</a:t>
            </a:r>
          </a:p>
          <a:p>
            <a:pPr algn="ctr"/>
            <a:r>
              <a:rPr lang="fa-IR" b="1" dirty="0"/>
              <a:t>از ايزد منان براي كليه اساتيد گروه مديريت كشاورزي مخصوصا سركار خانم دكتر آزاده فلسفيان</a:t>
            </a:r>
          </a:p>
          <a:p>
            <a:pPr algn="ctr"/>
            <a:r>
              <a:rPr lang="fa-IR" b="1" dirty="0"/>
              <a:t>و جناب آداي مهندس ساع و كليه خدمتگزاران جامعه عشاير آرزوي توفيق داشته و سلاربلندي</a:t>
            </a:r>
          </a:p>
          <a:p>
            <a:pPr algn="ctr"/>
            <a:r>
              <a:rPr lang="fa-IR" b="1" dirty="0"/>
              <a:t>ايران اسمم رامسئلت م نمايم .</a:t>
            </a:r>
          </a:p>
          <a:p>
            <a:pPr algn="ctr"/>
            <a:r>
              <a:rPr lang="fa-IR" b="1" dirty="0"/>
              <a:t>سيد محمد حسن آل هاشم</a:t>
            </a:r>
          </a:p>
          <a:p>
            <a:pPr algn="ctr"/>
            <a:r>
              <a:rPr lang="fa-IR" b="1" dirty="0"/>
              <a:t>- تابستان 313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84275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728"/>
            <a:ext cx="10515600" cy="6067235"/>
          </a:xfrm>
        </p:spPr>
        <p:txBody>
          <a:bodyPr>
            <a:normAutofit fontScale="47500" lnSpcReduction="20000"/>
          </a:bodyPr>
          <a:lstStyle/>
          <a:p>
            <a:r>
              <a:rPr lang="fa-IR" b="1" dirty="0"/>
              <a:t>فهرست مطال</a:t>
            </a:r>
          </a:p>
          <a:p>
            <a:r>
              <a:rPr lang="fa-IR" b="1" dirty="0"/>
              <a:t>عنوان صفحه</a:t>
            </a:r>
          </a:p>
          <a:p>
            <a:r>
              <a:rPr lang="fa-IR" dirty="0"/>
              <a:t>................................ ................................ ................................ ................................ ................................ ...................... چکیده: . . . . . . 1</a:t>
            </a:r>
          </a:p>
          <a:p>
            <a:r>
              <a:rPr lang="fa-IR" b="1" dirty="0"/>
              <a:t>فصل اول: كليات</a:t>
            </a:r>
          </a:p>
          <a:p>
            <a:r>
              <a:rPr lang="fa-IR" dirty="0"/>
              <a:t>................................ ................................ ................................ ................................ ............................. - -1 1 معرفی منطقه: . . . . . 4</a:t>
            </a:r>
          </a:p>
          <a:p>
            <a:r>
              <a:rPr lang="fa-IR" dirty="0"/>
              <a:t>................................ ................................ ................................ ................................ ................................ .. - -2 1 بیان مسئله: . . . . . 5</a:t>
            </a:r>
          </a:p>
          <a:p>
            <a:r>
              <a:rPr lang="fa-IR" dirty="0"/>
              <a:t>................................ ................................ ................................ ................................ ............................. - -3 1 اهداف تحقیق: . . . . . 6</a:t>
            </a:r>
          </a:p>
          <a:p>
            <a:r>
              <a:rPr lang="fa-IR" dirty="0"/>
              <a:t>................................ ................................ ................................ ................................ ............................ - -4 1 اهمیت تحقیق: . . . . . 6</a:t>
            </a:r>
          </a:p>
          <a:p>
            <a:r>
              <a:rPr lang="fa-IR" dirty="0"/>
              <a:t>................................ ................................ ................................ ................................ ................. - -5 1 محدوده های تحقیق: . . . . . 7</a:t>
            </a:r>
          </a:p>
          <a:p>
            <a:r>
              <a:rPr lang="fa-IR" dirty="0"/>
              <a:t>................................ ................................ ................................ ................................ ............. - -6 1 محدودیت های تحقیق: . . . . . 7</a:t>
            </a:r>
          </a:p>
          <a:p>
            <a:r>
              <a:rPr lang="fa-IR" dirty="0"/>
              <a:t>7 1 تعریف عملیاتی تحقیق - - : ................................ ................................ ................................ ................................ ............ 7. . . . . . . . . . . . . . . . . . . . . . . . . . . . . . . . . . . . . . . . . . . . . . . . . . . . . . . . . . . . . . . . . . . . . . .</a:t>
            </a:r>
          </a:p>
          <a:p>
            <a:r>
              <a:rPr lang="fa-IR" dirty="0"/>
              <a:t>................................ ................................ ................................ ................................ ................................ ..... - - -1 7 1 عشایر : . . . . . 7</a:t>
            </a:r>
          </a:p>
          <a:p>
            <a:r>
              <a:rPr lang="fa-IR" dirty="0"/>
              <a:t>................................ ................................ ................................ ................................ ................................ .......... - - -2 7 1 ایل : . . . . . 8</a:t>
            </a:r>
          </a:p>
          <a:p>
            <a:r>
              <a:rPr lang="fa-IR" dirty="0"/>
              <a:t>................................ ................................ ................................ ................................ ................................ ..... - - -3 7 1 طایفه : . . . . . 8</a:t>
            </a:r>
          </a:p>
          <a:p>
            <a:r>
              <a:rPr lang="fa-IR" dirty="0"/>
              <a:t>................................ ................................ ................................ ................................ ............................. - - -4 7 1 مسیر كوچ : . . . . . 9</a:t>
            </a:r>
          </a:p>
          <a:p>
            <a:r>
              <a:rPr lang="fa-IR" dirty="0"/>
              <a:t>................................ ................................ ................................ ................................ ............... - - -5 7 1 سامان عرفی عشایر . . . . . 9</a:t>
            </a:r>
          </a:p>
          <a:p>
            <a:r>
              <a:rPr lang="fa-IR" dirty="0"/>
              <a:t>................................ ................................ ................................ ................................ ............... - - -6 7 1 ساماندهی عشایر : . . . . . 11</a:t>
            </a:r>
          </a:p>
          <a:p>
            <a:r>
              <a:rPr lang="fa-IR" dirty="0"/>
              <a:t>................................ ................................ ................................ ................................ .............. - - -7 7 1 ساماندهی اسکان : . . . . . 1</a:t>
            </a:r>
          </a:p>
        </p:txBody>
      </p:sp>
    </p:spTree>
    <p:extLst>
      <p:ext uri="{BB962C8B-B14F-4D97-AF65-F5344CB8AC3E}">
        <p14:creationId xmlns:p14="http://schemas.microsoft.com/office/powerpoint/2010/main" val="292124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"/>
            <a:ext cx="10515600" cy="5994083"/>
          </a:xfrm>
        </p:spPr>
        <p:txBody>
          <a:bodyPr>
            <a:normAutofit fontScale="40000" lnSpcReduction="20000"/>
          </a:bodyPr>
          <a:lstStyle/>
          <a:p>
            <a:r>
              <a:rPr lang="fa-IR" b="1"/>
              <a:t>فصل دوم: بررسی وضعيت موجود عشاير استان</a:t>
            </a:r>
          </a:p>
          <a:p>
            <a:r>
              <a:rPr lang="fa-IR"/>
              <a:t>................................ ................................ ................................ ................................ .. - -1 2 بررسی ویژگی های انسانی : . . . . 12</a:t>
            </a:r>
          </a:p>
          <a:p>
            <a:r>
              <a:rPr lang="fa-IR"/>
              <a:t>................................ .................... - - - - 1 1 2 سابقه تاریخی عشایر استان ، پیشینه تاریخی ایلات و اقوام استان : . . 12</a:t>
            </a:r>
          </a:p>
          <a:p>
            <a:r>
              <a:rPr lang="fa-IR"/>
              <a:t>................................ ................................ ................................ ... - - -2 1 نمودار شماره ساختار ایلی عشایر استان . . . 17 2</a:t>
            </a:r>
          </a:p>
          <a:p>
            <a:r>
              <a:rPr lang="fa-IR"/>
              <a:t>................................ ................................ ................................ ................................ .... - - -3 1 2 تعداد خانوار و جمعیت : . . . . 18</a:t>
            </a:r>
          </a:p>
          <a:p>
            <a:r>
              <a:rPr lang="fa-IR"/>
              <a:t>................................ ................................ ........................ - - -4 1 2 ساختار جنسی و سنی جمعیت عشایری استان : . . . 18</a:t>
            </a:r>
          </a:p>
          <a:p>
            <a:r>
              <a:rPr lang="fa-IR"/>
              <a:t>................................ ................................ ........................... - -2 2 وضعیت شاخص های توسعه انسانی عشایر استان . . . 24</a:t>
            </a:r>
          </a:p>
          <a:p>
            <a:r>
              <a:rPr lang="fa-IR"/>
              <a:t>................................ ................................ ................................ ................................ ..................... - - -1 2 2 وضعیت سواد : . . . . . 24</a:t>
            </a:r>
          </a:p>
          <a:p>
            <a:r>
              <a:rPr lang="fa-IR"/>
              <a:t>................................ ................................ ................................ ........................... - - -2 2 2 وضعیت مسکن عشایر استان . . . . 24</a:t>
            </a:r>
          </a:p>
          <a:p>
            <a:r>
              <a:rPr lang="fa-IR"/>
              <a:t>................................ ................................ ................................ .......................... - - -3 2 2 آب آشامیدنی عشایر استان : . . . . 26</a:t>
            </a:r>
          </a:p>
          <a:p>
            <a:r>
              <a:rPr lang="fa-IR"/>
              <a:t>................................ ................................ ................................ ................................ ....... - - -4 2 2 بهداشت عشایراستان : . . . . 26</a:t>
            </a:r>
          </a:p>
          <a:p>
            <a:r>
              <a:rPr lang="fa-IR"/>
              <a:t>................................ ................................ ................................ ..... - - -5 2 2 عمده ترین سوخت مصرفی عشایر استان . . . 26</a:t>
            </a:r>
          </a:p>
          <a:p>
            <a:r>
              <a:rPr lang="fa-IR"/>
              <a:t>................................ ................................ ................................ ................................ ....... - -3 2 ساختار اقتصادی عشایر : . . . . 31</a:t>
            </a:r>
          </a:p>
          <a:p>
            <a:r>
              <a:rPr lang="fa-IR"/>
              <a:t>................................ ................................ ................................ ................................ ................................ ...... - - -1 3 2 مراتع . . . . . 31</a:t>
            </a:r>
          </a:p>
          <a:p>
            <a:r>
              <a:rPr lang="fa-IR"/>
              <a:t>................................ ................................ ................................ ................................ ................................ .. - - -2 3 2 دامداری . . . . . 31</a:t>
            </a:r>
          </a:p>
          <a:p>
            <a:r>
              <a:rPr lang="fa-IR"/>
              <a:t>................................ ................................ ................................ ................................ ........ - - -3 3 2 تولیدات دامی عشایر : . . . . 31</a:t>
            </a:r>
          </a:p>
          <a:p>
            <a:r>
              <a:rPr lang="fa-IR"/>
              <a:t>................................ ................................ ................................ ................................ ................ - - -4 3 2 زراعت وباغداری : . . . . . 32</a:t>
            </a:r>
          </a:p>
          <a:p>
            <a:r>
              <a:rPr lang="fa-IR"/>
              <a:t>................................ ................................ ................................ ................................ ..................... - - -5 3 2 صنایع دستی : . . . . . 33</a:t>
            </a:r>
          </a:p>
          <a:p>
            <a:r>
              <a:rPr lang="fa-IR"/>
              <a:t>................................ ................................ ................................ ................................ ................................ - - -6 3 2 شیلات : . . . . . 33</a:t>
            </a:r>
          </a:p>
          <a:p>
            <a:r>
              <a:rPr lang="fa-IR"/>
              <a:t>................................ ................................ ................................ ................................ ................................ .... - - -7 3 2 طیور : . . . . . 34</a:t>
            </a:r>
          </a:p>
          <a:p>
            <a:r>
              <a:rPr lang="fa-IR"/>
              <a:t>................................ ................................ ................................ ................................ ................................ ..... - - -8 3 2 سایر : . . . . . 34</a:t>
            </a:r>
          </a:p>
          <a:p>
            <a:r>
              <a:rPr lang="fa-IR"/>
              <a:t>................................ ................................ ................................ ................................ ......................... - -4 2 استراتژی كوچ . . . . . 34</a:t>
            </a:r>
          </a:p>
          <a:p>
            <a:r>
              <a:rPr lang="fa-IR"/>
              <a:t>................................ ................................ ................................ .......................... - -5 2 استراتژی بخش آموزش و ترو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76048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"/>
            <a:ext cx="10515600" cy="6030659"/>
          </a:xfrm>
        </p:spPr>
        <p:txBody>
          <a:bodyPr>
            <a:normAutofit fontScale="47500" lnSpcReduction="20000"/>
          </a:bodyPr>
          <a:lstStyle/>
          <a:p>
            <a:r>
              <a:rPr lang="fa-IR"/>
              <a:t>استراتژی فرهنگی ، اجتماعی و خدمات عمومی عشایر . . . 36</a:t>
            </a:r>
          </a:p>
          <a:p>
            <a:r>
              <a:rPr lang="fa-IR"/>
              <a:t>................................ ................................ ................................ ................................ ..... - -7 2 استراتژی مشاركت مردمی . . . . 38</a:t>
            </a:r>
          </a:p>
          <a:p>
            <a:r>
              <a:rPr lang="fa-IR"/>
              <a:t>................................ ................................ ................................ ................ - -8 2 استراتژی منابع پایه و تولید و اشتغال . . . . 39</a:t>
            </a:r>
          </a:p>
          <a:p>
            <a:r>
              <a:rPr lang="fa-IR"/>
              <a:t>................................ ................................ ................................ ... - -9 2 استراتژی تثبیت حقوق عرفی و قانونی عشایر . . . 39</a:t>
            </a:r>
          </a:p>
          <a:p>
            <a:r>
              <a:rPr lang="fa-IR"/>
              <a:t>................................ ................................ ................................ ................................ .................... - -11 2 استراتژی اسکان . . . . . 41</a:t>
            </a:r>
          </a:p>
          <a:p>
            <a:r>
              <a:rPr lang="fa-IR"/>
              <a:t>................................ ................................ ....................... - - -1 11 2 استراتژی اسکان عشایر استان آذربایجان شرقی . . . 41</a:t>
            </a:r>
          </a:p>
          <a:p>
            <a:r>
              <a:rPr lang="fa-IR" b="1"/>
              <a:t>فصل سوم : روش تحقيق</a:t>
            </a:r>
          </a:p>
          <a:p>
            <a:r>
              <a:rPr lang="fa-IR"/>
              <a:t>................................ ................................ ................................ ................................ .............. - 1 3 مطالعات انجام گرفته : . . . . . 43</a:t>
            </a:r>
          </a:p>
          <a:p>
            <a:r>
              <a:rPr lang="fa-IR"/>
              <a:t>................................ ................................ ................................ ................................ ........................... - -2 3 روش تحقیق : . . . . . 44</a:t>
            </a:r>
          </a:p>
          <a:p>
            <a:r>
              <a:rPr lang="fa-IR"/>
              <a:t>................................ ................................ ................................ ................................ .......................... - -3 3 جامعه آماری : . . . . . 44</a:t>
            </a:r>
          </a:p>
          <a:p>
            <a:r>
              <a:rPr lang="fa-IR"/>
              <a:t>................................ ................................ ................................ ................................ ............................ - -4 3 نمونه آماری : . . . . . 44</a:t>
            </a:r>
          </a:p>
          <a:p>
            <a:r>
              <a:rPr lang="fa-IR"/>
              <a:t>................................ ................................ ................................ ................................ ............... - -5 3 فرضیه های تحقیق : . . . . . 44</a:t>
            </a:r>
          </a:p>
          <a:p>
            <a:r>
              <a:rPr lang="fa-IR"/>
              <a:t>................................ ................................ ................................ ........................... - -6 3 روش تجزیه و تحلیل اطلاعات : . . . . 46</a:t>
            </a:r>
          </a:p>
          <a:p>
            <a:r>
              <a:rPr lang="fa-IR"/>
              <a:t>................................ ................................ ................................ ................................ .................. - -7 3 روش نمونه گیری : . . . . . 46</a:t>
            </a:r>
          </a:p>
          <a:p>
            <a:r>
              <a:rPr lang="fa-IR"/>
              <a:t>................................ ................................ ................................ ................................ .................. - -8 3 متغیرهای تحقیق : . . . . . 46</a:t>
            </a:r>
          </a:p>
          <a:p>
            <a:r>
              <a:rPr lang="fa-IR" b="1"/>
              <a:t>فصل چهارم :تجزيه و تحليل</a:t>
            </a:r>
          </a:p>
          <a:p>
            <a:r>
              <a:rPr lang="fa-IR"/>
              <a:t>................................ ................................ ................................ ................................ ................................ ........ - -1 4 مقدمه: . . . . . 48</a:t>
            </a:r>
          </a:p>
          <a:p>
            <a:r>
              <a:rPr lang="fa-IR"/>
              <a:t>................................ ................................ ................................ ............. - -2 4 توزیع فراوانی متوسط تحصیلات خانوار: . . . . 48</a:t>
            </a:r>
          </a:p>
          <a:p>
            <a:r>
              <a:rPr lang="fa-IR"/>
              <a:t>................................ ................................ .. - - -1 2 4 مقایسه توسعه كشاورزی بر حسب متوسط تحصیلات خانوار: . . 48</a:t>
            </a:r>
          </a:p>
          <a:p>
            <a:r>
              <a:rPr lang="fa-IR"/>
              <a:t>................................ ................................ ................................ ................................ ...... - -3 4 توزیع فراوانی شغل فرعی: . . . . 51</a:t>
            </a:r>
          </a:p>
          <a:p>
            <a:r>
              <a:rPr lang="fa-IR"/>
              <a:t>................................ ................................ ................................ ...................... - -4 4 توزیع فراوانی وضعیت كوچ خانوار: . . . . 51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9076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1424</Words>
  <Application>Microsoft Office PowerPoint</Application>
  <PresentationFormat>Widescreen</PresentationFormat>
  <Paragraphs>85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دانشگاه آزاد اسلامی واحد تبریز دانشکده کشاورزی پایان نامه برای دریافت درجه کارشناسی ارشد M.Sc مدیریت کشاورزی عنوان: تاثير اجرای سد ارسباراندر توسعه كشاورزی عشاير شهرستان كليبر آذربايجان شرقی - استاد راهنما: دکترجواد محمودی کرم جوان نگارش: سید محمد حسن آل هاشم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دانشگاه آزاد اسلامی واحد تبریز دانشکده کشاورزی پایان نامه برای دریافت درجه کارشناسی ارشد M.Sc مدیریت کشاورزی عنوان: تاثير اجرای سد ارسباراندر توسعه كشاورزی عشاير شهرستان كليبر آذربايجان شرقی - استاد راهنما: دکترجواد محمودی کرم جوان نگارش: سید محمد حسن آل هاشم</dc:title>
  <dc:creator>davood</dc:creator>
  <cp:lastModifiedBy>davood</cp:lastModifiedBy>
  <cp:revision>3</cp:revision>
  <dcterms:created xsi:type="dcterms:W3CDTF">2017-04-05T05:34:33Z</dcterms:created>
  <dcterms:modified xsi:type="dcterms:W3CDTF">2017-04-05T08:23:08Z</dcterms:modified>
</cp:coreProperties>
</file>